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6" r:id="rId2"/>
    <p:sldId id="258" r:id="rId3"/>
    <p:sldId id="259" r:id="rId4"/>
    <p:sldId id="262" r:id="rId5"/>
    <p:sldId id="260" r:id="rId6"/>
    <p:sldId id="265" r:id="rId7"/>
    <p:sldId id="275" r:id="rId8"/>
    <p:sldId id="267" r:id="rId9"/>
    <p:sldId id="266" r:id="rId10"/>
    <p:sldId id="263" r:id="rId11"/>
    <p:sldId id="270" r:id="rId12"/>
    <p:sldId id="273" r:id="rId13"/>
    <p:sldId id="276" r:id="rId14"/>
    <p:sldId id="277" r:id="rId15"/>
    <p:sldId id="278" r:id="rId16"/>
    <p:sldId id="279" r:id="rId17"/>
    <p:sldId id="288" r:id="rId18"/>
    <p:sldId id="289" r:id="rId19"/>
    <p:sldId id="280" r:id="rId20"/>
    <p:sldId id="281" r:id="rId21"/>
    <p:sldId id="283" r:id="rId22"/>
    <p:sldId id="287" r:id="rId23"/>
    <p:sldId id="285" r:id="rId24"/>
    <p:sldId id="286" r:id="rId25"/>
    <p:sldId id="27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48"/>
    <a:srgbClr val="FAFAF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1026" y="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20BB889-9D34-4BBB-8EBF-7B432ADE08F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20BB889-9D34-4BBB-8EBF-7B432ADE08F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20BB889-9D34-4BBB-8EBF-7B432ADE08F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20BB889-9D34-4BBB-8EBF-7B432ADE08F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20BB889-9D34-4BBB-8EBF-7B432ADE08F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20BB889-9D34-4BBB-8EBF-7B432ADE08F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0625" y="866900"/>
            <a:ext cx="6821890" cy="114003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+mn-lt"/>
              </a:rPr>
              <a:t>Родительский патруль МБОУ СОШ </a:t>
            </a:r>
            <a:r>
              <a:rPr lang="ru-RU" sz="400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+mn-lt"/>
              </a:rPr>
              <a:t>с.Ак-Дуруг</a:t>
            </a:r>
            <a:endParaRPr lang="ru-RU" sz="400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239000" cy="6667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Если были выявлены правонарушители?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28650" y="1190626"/>
            <a:ext cx="7886700" cy="295274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родительский патруль делает замечание в корректной форме, рекомендует обратить внимание на соблюдение правил дорожного движения, в дальнейшем с учениками и родителями учителя проводят профилактические беседы воспитательного характера по предупреждению детского дорожно-транспортного травматизма.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Документация родительского патруля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495425"/>
            <a:ext cx="7886700" cy="426720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График выхода родительского патруля.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Справки по итогам рейдов  родительского патруля (указываются порядковый №, дата и время проведения, объект проведения рейда, Ф.И.О. участников рейда, результаты проведения рейда).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Журнал внепланового инструктажа по охране труда и  технике безопасности с учащимися, совершившими правонарушение.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Вся документация хранится у ответственного лица по профилактике ДДТТ в Учреждении.</a:t>
            </a:r>
          </a:p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111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Материалы и ресурсы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28650" y="1104900"/>
            <a:ext cx="7886700" cy="50720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Памятки</a:t>
            </a:r>
            <a:endParaRPr lang="ru-RU" sz="2800" dirty="0" smtClean="0">
              <a:solidFill>
                <a:srgbClr val="00B050"/>
              </a:solidFill>
            </a:endParaRPr>
          </a:p>
          <a:p>
            <a:r>
              <a:rPr lang="ru-RU" sz="2800" b="1" dirty="0" smtClean="0">
                <a:solidFill>
                  <a:srgbClr val="00B050"/>
                </a:solidFill>
              </a:rPr>
              <a:t>Пешеходу </a:t>
            </a:r>
          </a:p>
          <a:p>
            <a:r>
              <a:rPr lang="ru-RU" sz="2800" b="1" dirty="0" smtClean="0">
                <a:solidFill>
                  <a:srgbClr val="00B050"/>
                </a:solidFill>
              </a:rPr>
              <a:t>Водителю</a:t>
            </a:r>
          </a:p>
          <a:p>
            <a:r>
              <a:rPr lang="ru-RU" sz="2800" b="1" dirty="0" smtClean="0">
                <a:solidFill>
                  <a:srgbClr val="00B050"/>
                </a:solidFill>
              </a:rPr>
              <a:t>Безопасный маршрут «Дом –Школа-Дом»</a:t>
            </a:r>
          </a:p>
          <a:p>
            <a:r>
              <a:rPr lang="ru-RU" sz="2800" b="1" dirty="0" smtClean="0">
                <a:solidFill>
                  <a:srgbClr val="00B050"/>
                </a:solidFill>
              </a:rPr>
              <a:t>Плакаты на стенды по ПДД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6254"/>
            <a:ext cx="7242048" cy="81939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Родители 10 класса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147" name="Picture 3" descr="C:\Users\sosped\Pictures\2021-01-19\02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22694" y="1225385"/>
            <a:ext cx="3625386" cy="4729973"/>
          </a:xfrm>
          <a:prstGeom prst="rect">
            <a:avLst/>
          </a:prstGeom>
          <a:noFill/>
        </p:spPr>
      </p:pic>
      <p:pic>
        <p:nvPicPr>
          <p:cNvPr id="6148" name="Picture 4" descr="C:\Users\sosped\Pictures\2021-01-19\0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3492" y="1216296"/>
            <a:ext cx="3599736" cy="4748209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osped\Pictures\2021-01-19\02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74073" y="3155867"/>
            <a:ext cx="3657600" cy="2743200"/>
          </a:xfrm>
          <a:prstGeom prst="rect">
            <a:avLst/>
          </a:prstGeom>
          <a:noFill/>
        </p:spPr>
      </p:pic>
      <p:pic>
        <p:nvPicPr>
          <p:cNvPr id="5123" name="Picture 3" descr="C:\Users\sosped\Pictures\2021-01-19\02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389129" y="3262746"/>
            <a:ext cx="3657600" cy="2743200"/>
          </a:xfrm>
          <a:prstGeom prst="rect">
            <a:avLst/>
          </a:prstGeom>
          <a:noFill/>
        </p:spPr>
      </p:pic>
      <p:pic>
        <p:nvPicPr>
          <p:cNvPr id="7" name="Picture 2" descr="C:\Users\sosped\Pictures\2021-01-19\0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395" y="539585"/>
            <a:ext cx="3584046" cy="2688034"/>
          </a:xfrm>
          <a:prstGeom prst="rect">
            <a:avLst/>
          </a:prstGeom>
          <a:noFill/>
        </p:spPr>
      </p:pic>
      <p:pic>
        <p:nvPicPr>
          <p:cNvPr id="8" name="Picture 5" descr="C:\Users\sosped\Pictures\2021-01-19\0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93869" y="570540"/>
            <a:ext cx="3498273" cy="262370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5628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Родители 4-5 классов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2" name="Содержимое 11" descr="F:\нул\817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25" y="1259652"/>
            <a:ext cx="3889788" cy="3804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Содержимое 12" descr="F:\нул\815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7978" y="1958935"/>
            <a:ext cx="3746500" cy="38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F:\нул\770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826" y="636939"/>
            <a:ext cx="3521075" cy="2735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F:\нул\663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6475" y="627537"/>
            <a:ext cx="3521075" cy="2697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нул\64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7087" y="3038474"/>
            <a:ext cx="4017963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0601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РОДИТЕЛИ 2 КЛАССА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F:\нул\624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6275" y="1116281"/>
            <a:ext cx="6947065" cy="5201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505"/>
            <a:ext cx="7467600" cy="66501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РОДИТЕЛИ 5А КЛАССА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sosped\Pictures\2021-01-19\04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63782" y="831273"/>
            <a:ext cx="6044539" cy="530827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:\нул\56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533" y="783772"/>
            <a:ext cx="6733309" cy="5286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90005"/>
            <a:ext cx="7467600" cy="54626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РОДИТЕЛИ 1 КЛАССА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6573" y="286603"/>
            <a:ext cx="6086049" cy="8325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Основание</a:t>
            </a: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sosped\Pictures\2021-01-19 рд\рд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1" y="1228725"/>
            <a:ext cx="4191000" cy="4667250"/>
          </a:xfrm>
          <a:prstGeom prst="rect">
            <a:avLst/>
          </a:prstGeom>
          <a:noFill/>
        </p:spPr>
      </p:pic>
      <p:pic>
        <p:nvPicPr>
          <p:cNvPr id="1027" name="Picture 3" descr="C:\Users\sosped\Pictures\2021-01-19 рп\рп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1976" y="1219201"/>
            <a:ext cx="4141086" cy="46863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F:\нул\416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999" y="680327"/>
            <a:ext cx="3933825" cy="4926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F:\нул\410.jpg"/>
          <p:cNvPicPr>
            <a:picLocks noGrp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26635" y="3368139"/>
            <a:ext cx="3657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нул\413.jpg"/>
          <p:cNvPicPr/>
          <p:nvPr/>
        </p:nvPicPr>
        <p:blipFill>
          <a:blip r:embed="rId4"/>
          <a:srcRect l="6227" r="32523" b="15366"/>
          <a:stretch>
            <a:fillRect/>
          </a:stretch>
        </p:blipFill>
        <p:spPr bwMode="auto">
          <a:xfrm>
            <a:off x="4632490" y="495052"/>
            <a:ext cx="363855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14800" y="619125"/>
            <a:ext cx="4743450" cy="101917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                    Акция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«</a:t>
            </a:r>
            <a:r>
              <a:rPr lang="ru-RU" sz="2800" dirty="0" err="1" smtClean="0">
                <a:solidFill>
                  <a:srgbClr val="FF0000"/>
                </a:solidFill>
              </a:rPr>
              <a:t>Родитель-родителю</a:t>
            </a:r>
            <a:r>
              <a:rPr lang="ru-RU" sz="2800" dirty="0" smtClean="0">
                <a:solidFill>
                  <a:srgbClr val="FF0000"/>
                </a:solidFill>
              </a:rPr>
              <a:t>» 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sosped\Pictures\2021-01-19\0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819151"/>
            <a:ext cx="3981450" cy="5486400"/>
          </a:xfrm>
          <a:prstGeom prst="rect">
            <a:avLst/>
          </a:prstGeom>
          <a:noFill/>
        </p:spPr>
      </p:pic>
      <p:pic>
        <p:nvPicPr>
          <p:cNvPr id="8196" name="Picture 4" descr="C:\Users\sosped\Pictures\2021-01-19\0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695450"/>
            <a:ext cx="4365118" cy="434340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sosped\Pictures\2021-01-19\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0556" y="3479346"/>
            <a:ext cx="3987800" cy="2990850"/>
          </a:xfrm>
          <a:prstGeom prst="rect">
            <a:avLst/>
          </a:prstGeom>
          <a:noFill/>
        </p:spPr>
      </p:pic>
      <p:pic>
        <p:nvPicPr>
          <p:cNvPr id="7177" name="Picture 9" descr="C:\Users\sosped\Pictures\2021-01-19\0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0700" y="489980"/>
            <a:ext cx="4025900" cy="3019425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4378"/>
            <a:ext cx="7467600" cy="126325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РАЗДАЧА БУКЛЕТОВ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5" descr="C:\Users\sosped\Pictures\2021-01-19\04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272" y="1486663"/>
            <a:ext cx="7327076" cy="5167481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68135"/>
            <a:ext cx="7467600" cy="104502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РОДИТЕЛИ 3 КЛАССА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C:\Users\sosped\Pictures\2021-01-19\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6276" y="1555667"/>
            <a:ext cx="6920412" cy="4761293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48550" cy="26098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Спасибо за внимание ! </a:t>
            </a:r>
            <a:endParaRPr lang="ru-RU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Цель создания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28650" y="1473958"/>
            <a:ext cx="7886700" cy="4703005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Родительский патруль создается в общеобразовательном учреждении из числа родителей, дети которых посещают данное образовательное учреждение, с целью защиты их прав и предупреждения правонарушений правил дорожного движения  и  детского дорожно-транспортного травматизма.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Цель работы родительского патруля - привлечь внимание общественности, учеников и родителей данного Учреждения к данным аварийности, смертности и травматизма на дорогах, напомнить о необходимости строгого соблюдения правил дорожного движения.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02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Задачи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28650" y="1152526"/>
            <a:ext cx="7886700" cy="484822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-  контролировать транспортные средства, подъезжающие к ОО на соблюдение правильной парковки и остановки для высадки пассажиров согласно ПДД;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 контролировать транспортные средства на наличие детских удерживающих устройств и в случае выявления нарушений, пропагандировать использовать удерживающие устройства, распространяя информацию в виде памяток;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осуществление контроля соблюдения правопорядка на территориях определенных для патрулирования;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контроль за соблюдением маршрута «Дом-Школа-Дом» учениками и родителями посещающими Учреждение.</a:t>
            </a:r>
          </a:p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5424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Организация работы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28650" y="1337481"/>
            <a:ext cx="7886700" cy="48040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Родительский патруль  организует свою работу в тесном взаимодействии с педагогическим коллективом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График  работы родительского патруля  составляется администрацией Учреждения совместно с родительским комитетом и доводится до сведения участников образовательного  процесса: учителей, родителей воспитанников (лиц, их заменяющих).</a:t>
            </a: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0858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Организация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41195" y="1078174"/>
            <a:ext cx="8379724" cy="509879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Родительский  патруль формируется из числа родителей,   желающих принять  участие в данной работе  на добровольной основе.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График выхода родительского патруля утверждается  председателем     родительского комитета и администрацией Учреждения.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Примерные маршруты выходов  родительского патруля предусматривают патрулирование наиболее опасных участков дорог, прилегающих к ОУ (пример МБОУ СОШ (ул. Ленина, </a:t>
            </a:r>
            <a:r>
              <a:rPr lang="ru-RU" dirty="0" err="1" smtClean="0">
                <a:solidFill>
                  <a:schemeClr val="bg1"/>
                </a:solidFill>
              </a:rPr>
              <a:t>Черзи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Тей-Адаа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Байынды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Сувак</a:t>
            </a:r>
            <a:r>
              <a:rPr lang="ru-RU" dirty="0" smtClean="0">
                <a:solidFill>
                  <a:schemeClr val="bg1"/>
                </a:solidFill>
              </a:rPr>
              <a:t> Дружба, Советская.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7239000" cy="304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Участники конкурса </a:t>
            </a:r>
            <a:endParaRPr lang="ru-RU" dirty="0"/>
          </a:p>
        </p:txBody>
      </p:sp>
      <p:pic>
        <p:nvPicPr>
          <p:cNvPr id="2050" name="Picture 2" descr="C:\Users\sosped\Pictures\2021-01-19 р\р 0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2711"/>
          <a:stretch>
            <a:fillRect/>
          </a:stretch>
        </p:blipFill>
        <p:spPr bwMode="auto">
          <a:xfrm>
            <a:off x="114300" y="447675"/>
            <a:ext cx="3076989" cy="4846638"/>
          </a:xfrm>
          <a:prstGeom prst="rect">
            <a:avLst/>
          </a:prstGeom>
          <a:noFill/>
        </p:spPr>
      </p:pic>
      <p:pic>
        <p:nvPicPr>
          <p:cNvPr id="2051" name="Picture 3" descr="C:\Users\sosped\Pictures\2021-01-19 р\р 002.jpg"/>
          <p:cNvPicPr>
            <a:picLocks noChangeAspect="1" noChangeArrowheads="1"/>
          </p:cNvPicPr>
          <p:nvPr/>
        </p:nvPicPr>
        <p:blipFill>
          <a:blip r:embed="rId3" cstate="print"/>
          <a:srcRect l="18519"/>
          <a:stretch>
            <a:fillRect/>
          </a:stretch>
        </p:blipFill>
        <p:spPr bwMode="auto">
          <a:xfrm>
            <a:off x="5867400" y="409576"/>
            <a:ext cx="3143249" cy="4867274"/>
          </a:xfrm>
          <a:prstGeom prst="rect">
            <a:avLst/>
          </a:prstGeom>
          <a:noFill/>
        </p:spPr>
      </p:pic>
      <p:pic>
        <p:nvPicPr>
          <p:cNvPr id="2052" name="Picture 4" descr="C:\Users\sosped\Pictures\2021-01-19 р\р 003.jpg"/>
          <p:cNvPicPr>
            <a:picLocks noChangeAspect="1" noChangeArrowheads="1"/>
          </p:cNvPicPr>
          <p:nvPr/>
        </p:nvPicPr>
        <p:blipFill>
          <a:blip r:embed="rId4" cstate="print"/>
          <a:srcRect l="21126" r="2314" b="66194"/>
          <a:stretch>
            <a:fillRect/>
          </a:stretch>
        </p:blipFill>
        <p:spPr bwMode="auto">
          <a:xfrm>
            <a:off x="3305175" y="1323975"/>
            <a:ext cx="2286000" cy="164782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549" y="320040"/>
            <a:ext cx="7572375" cy="66103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Маршрут «Дом – Школа – Дом»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sosped\Pictures\2021-01-19 д\д 0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r="9684"/>
          <a:stretch>
            <a:fillRect/>
          </a:stretch>
        </p:blipFill>
        <p:spPr bwMode="auto">
          <a:xfrm rot="5400000">
            <a:off x="2057401" y="-438148"/>
            <a:ext cx="4905378" cy="810577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Организация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33475"/>
            <a:ext cx="7239000" cy="486727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 добровольной деятельности родительских патрулей допускаются лица старше 18 лет, не имеющих отклонений по состоянию физического здоровья и по рекомендации классных руководителей,  не имеющие правонарушений в области правил дорожного движения. Лица, утверждённые по графику, перед патрулированием проходят инструктаж, знакомятся с нормативной документацией, после чего расписываются в журнале инструктажей.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Количественный состав  родительского патруля  50 человек, по 5 человек от класса в начальной школе. На 1 рейд выходит 2 человека в специальных светоотражающих жилетах и имеющие свистки, для подачи предупреждающего сигнала. </a:t>
            </a:r>
          </a:p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639</TotalTime>
  <Words>505</Words>
  <Application>Microsoft Office PowerPoint</Application>
  <PresentationFormat>Экран (4:3)</PresentationFormat>
  <Paragraphs>44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Эркер</vt:lpstr>
      <vt:lpstr>Родительский патруль МБОУ СОШ с.Ак-Дуруг</vt:lpstr>
      <vt:lpstr>Основание</vt:lpstr>
      <vt:lpstr>Цель создания</vt:lpstr>
      <vt:lpstr>Задачи</vt:lpstr>
      <vt:lpstr>Организация работы</vt:lpstr>
      <vt:lpstr>Организация работы</vt:lpstr>
      <vt:lpstr>Участники конкурса </vt:lpstr>
      <vt:lpstr>Маршрут «Дом – Школа – Дом»</vt:lpstr>
      <vt:lpstr>Организация работы</vt:lpstr>
      <vt:lpstr>Если были выявлены правонарушители?</vt:lpstr>
      <vt:lpstr>Документация родительского патруля</vt:lpstr>
      <vt:lpstr>Материалы и ресурсы</vt:lpstr>
      <vt:lpstr>Родители 10 класса</vt:lpstr>
      <vt:lpstr>Слайд 14</vt:lpstr>
      <vt:lpstr>Родители 4-5 классов</vt:lpstr>
      <vt:lpstr>Слайд 16</vt:lpstr>
      <vt:lpstr>РОДИТЕЛИ 2 КЛАССА</vt:lpstr>
      <vt:lpstr>РОДИТЕЛИ 5А КЛАССА</vt:lpstr>
      <vt:lpstr>РОДИТЕЛИ 1 КЛАССА</vt:lpstr>
      <vt:lpstr>Слайд 20</vt:lpstr>
      <vt:lpstr>                    Акция  «Родитель-родителю» </vt:lpstr>
      <vt:lpstr>Слайд 22</vt:lpstr>
      <vt:lpstr>РАЗДАЧА БУКЛЕТОВ</vt:lpstr>
      <vt:lpstr>РОДИТЕЛИ 3 КЛАССА</vt:lpstr>
      <vt:lpstr>Слайд 25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sosped</cp:lastModifiedBy>
  <cp:revision>69</cp:revision>
  <dcterms:created xsi:type="dcterms:W3CDTF">2014-11-21T11:00:06Z</dcterms:created>
  <dcterms:modified xsi:type="dcterms:W3CDTF">2021-01-19T11:13:41Z</dcterms:modified>
</cp:coreProperties>
</file>