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B2E498-6415-4C68-8F8B-F7E4F562D0C2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AA9E1-FC4C-4A8D-9E64-68A78D30F1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134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AA9E1-FC4C-4A8D-9E64-68A78D30F18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649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AA9E1-FC4C-4A8D-9E64-68A78D30F18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885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AA9E1-FC4C-4A8D-9E64-68A78D30F18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183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AA9E1-FC4C-4A8D-9E64-68A78D30F18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42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AA9E1-FC4C-4A8D-9E64-68A78D30F18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8174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AA9E1-FC4C-4A8D-9E64-68A78D30F18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448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728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2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21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189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178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684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61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69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434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64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04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A841D-998F-45C7-A111-DC6F88AB50E4}" type="datetimeFigureOut">
              <a:rPr lang="ru-RU" smtClean="0"/>
              <a:t>пн 07.02.22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F4779-C120-46EE-9E61-3FE043142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85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63782" y="2299855"/>
            <a:ext cx="9975273" cy="1925781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+mn-lt"/>
              </a:rPr>
              <a:t>МЕТОДИЧЕСКИЕ РЕКОМЕНДАЦИИ ДЛЯ ПЕДАГОГОВ ПО ПРОВЕДЕНИЮ УРОКОВ С ПРИМЕНЕНИЕМ</a:t>
            </a:r>
            <a:br>
              <a:rPr lang="ru-RU" sz="2800" dirty="0">
                <a:solidFill>
                  <a:schemeClr val="bg1"/>
                </a:solidFill>
                <a:latin typeface="+mn-lt"/>
              </a:rPr>
            </a:br>
            <a:r>
              <a:rPr lang="ru-RU" sz="2800" dirty="0">
                <a:solidFill>
                  <a:schemeClr val="bg1"/>
                </a:solidFill>
                <a:latin typeface="+mn-lt"/>
              </a:rPr>
              <a:t>ДИСТАНЦИОННЫХ ОБРАЗОВАТЕЛЬНЫХ ТЕХНОЛОГИЙ</a:t>
            </a:r>
            <a:br>
              <a:rPr lang="ru-RU" sz="2800" dirty="0">
                <a:solidFill>
                  <a:schemeClr val="bg1"/>
                </a:solidFill>
                <a:latin typeface="+mn-lt"/>
              </a:rPr>
            </a:b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В ОБРАЗОВАТЕЛЬНЫХ </a:t>
            </a:r>
            <a:r>
              <a:rPr lang="ru-RU" sz="2800" dirty="0">
                <a:solidFill>
                  <a:schemeClr val="bg1"/>
                </a:solidFill>
                <a:latin typeface="+mn-lt"/>
              </a:rPr>
              <a:t>ОРГАНИЗАЦИЯХ РЕСПУБЛИКИ ТЫВА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691744" y="4364182"/>
            <a:ext cx="4184073" cy="879764"/>
          </a:xfrm>
        </p:spPr>
        <p:txBody>
          <a:bodyPr/>
          <a:lstStyle/>
          <a:p>
            <a:r>
              <a:rPr lang="ru-RU" dirty="0" smtClean="0"/>
              <a:t>Ооржак О.С., проректор по </a:t>
            </a:r>
            <a:r>
              <a:rPr lang="ru-RU" dirty="0" err="1" smtClean="0"/>
              <a:t>ОМиИД</a:t>
            </a:r>
            <a:r>
              <a:rPr lang="ru-RU" dirty="0" smtClean="0"/>
              <a:t> ГАОУ ДПО «ТИРОиПК»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703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0497" y="207148"/>
            <a:ext cx="11076037" cy="479995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ПРИ ПЕРЕХОДЕ НА ДИСТАНЦИОННОЕ ОБУЧЕНИЕ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1729" y="790382"/>
            <a:ext cx="1179379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Внесение изменений в Устав. </a:t>
            </a:r>
            <a:endParaRPr lang="ru-RU" sz="2000" i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ru-RU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Составление 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Положений: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r>
              <a:rPr lang="ru-RU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 учебного процесса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применением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электронного обучения и дистанционных образовательных технологий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 промежуточной аттестации обучающихся при организации образовательного процесса с применением дистанционных образовательных технологий;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 учете обучающихся, осваивающих образовательную программу с применением дистанционных образовательных технологий, а также учет результатов образовательного процесса в электронной форме;</a:t>
            </a:r>
          </a:p>
          <a:p>
            <a:pPr lvl="1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Утверждение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Приказа 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переходе на дистанционное обучение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Внесение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расписание учебных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Внесение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корректировок в рабочие программы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(или) учебные планы в части форм обучения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технического обеспечения учителя для организации образовательного процесса с применением дистанционных образовательных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</a:t>
            </a:r>
          </a:p>
          <a:p>
            <a:pPr lvl="1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Получение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письменного согласия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родителей (законных представителей) обучающихся о выборе формы дистанционного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Информирование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и их родителей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(законных представителей) о реализации образовательных программ или их частей с применением электронного обучения и дистанционных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/>
          </a:p>
          <a:p>
            <a:pPr lvl="1"/>
            <a:endParaRPr lang="ru-RU" sz="2000" dirty="0"/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52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0607" y="162232"/>
            <a:ext cx="11076037" cy="794741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Действия классного руководителя при переходе на дистанционное обучение: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956973"/>
            <a:ext cx="1198552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spcAft>
                <a:spcPts val="0"/>
              </a:spcAft>
              <a:buSzPts val="1400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800100" lvl="1" indent="-34290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 обучающихся, осваивающих образовательную программу непосредственно с применением дистанционных образовательных технологий;</a:t>
            </a:r>
          </a:p>
          <a:p>
            <a:pPr marL="800100" lvl="1" indent="-34290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 необходимого технического обеспечения учащихся для организации образовательного процесса с применением дистанционных образовательных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технологий;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 взаимодействия всех учащихся класса с учителями-предметниками. Не реже одного раза в два дня (а в 5 - 6 классах чаще) проводит «видео часы общения» (20- 30 минут) с учащимися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класса;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разъяснительную работу с родителями об ответственности при осуществлении учебного процесса в дистанционной форме.</a:t>
            </a:r>
          </a:p>
          <a:p>
            <a:endParaRPr lang="ru-RU" sz="2400" dirty="0"/>
          </a:p>
          <a:p>
            <a:pPr lvl="1"/>
            <a:endParaRPr lang="ru-RU" sz="2400" dirty="0"/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703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0607" y="0"/>
            <a:ext cx="11076037" cy="956973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Действия учителя-предметника при переходе на дистанционное обучение: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1729" y="790382"/>
            <a:ext cx="1179379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spcAft>
                <a:spcPts val="0"/>
              </a:spcAft>
              <a:buSzPts val="1400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1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способ проведения занятий с учетом результатов мониторинга технической готовности к переходу на дистанционное обучение: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модель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электронное обучение (при наличии интернета и технических средств). Для проведения уроков, занятий выбрать и использовать платформы взаимодействия с учениками для реализации дистанционного обучения из перечня федеральных образовательных порталов и ориентироваться на предложенные, такие как: «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ЯКласс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Российская электронная школа (РЭШ),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Яндекс.Учебник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Учи.Ру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"Просвещение" и другие.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модель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дистанционное обучение (с применением сотовой связи с Интернетом). Онлайн занятия в интернете, где коммуникации используются постоянно. Для проведения занятия в режиме онлайн и осуществления обратной связи воспользоваться бесплатными системами вебинаров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Вайбер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Skype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- заочная форма обучения (при отсутствии возможности применения электронного обучения). Для обучающихся, не имеющих технических средств и возможности подключения к дистанционному обучению предусмотреть заочную форму обучения с возможностью:</a:t>
            </a:r>
          </a:p>
          <a:p>
            <a:pPr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6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0607" y="0"/>
            <a:ext cx="11076037" cy="956973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Действия учителя-предметника при переходе на дистанционное обучение: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1728" y="956973"/>
            <a:ext cx="1179379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Aft>
                <a:spcPts val="0"/>
              </a:spcAft>
              <a:buSzPts val="1400"/>
              <a:buFont typeface="Wingdings" panose="05000000000000000000" pitchFamily="2" charset="2"/>
              <a:buChar char="Ø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материал:</a:t>
            </a:r>
          </a:p>
          <a:p>
            <a:pPr lvl="1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определяет учебный материал для своего учебного предмета;</a:t>
            </a:r>
          </a:p>
          <a:p>
            <a:pPr lvl="1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проводит корректировку рабочих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допустимый объём домашних заданий на неделю в дистанционной форме обучения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формат выполнения домашних заданий: создавать простейшие, нужные для обучающихся задания, не требующие длительных по времени выполнения затрат и дополнительных ресурсов. </a:t>
            </a:r>
          </a:p>
          <a:p>
            <a:pPr lvl="1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длительность урока (нахождение ученика за компьютером), исходя из возрастной категории обучающихся, соблюдая нормативные требования (СанПиН) при работе по первой и второй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моделям.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с учениками и родителями (законные представителями):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обратной связи и контроля: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АИС «Образование»:</a:t>
            </a:r>
          </a:p>
          <a:p>
            <a:pPr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55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864" y="250722"/>
            <a:ext cx="11985522" cy="485025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ПРОВЕДЕНИЕ ЗАНЯТИЙ ПРИ ПЕРЕХОДЕ НА ДИСТАНЦИОННОЕ ОБУЧЕНИЕ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144529"/>
              </p:ext>
            </p:extLst>
          </p:nvPr>
        </p:nvGraphicFramePr>
        <p:xfrm>
          <a:off x="95863" y="1047136"/>
          <a:ext cx="11761839" cy="5463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69530">
                  <a:extLst>
                    <a:ext uri="{9D8B030D-6E8A-4147-A177-3AD203B41FA5}">
                      <a16:colId xmlns:a16="http://schemas.microsoft.com/office/drawing/2014/main" val="2076977873"/>
                    </a:ext>
                  </a:extLst>
                </a:gridCol>
                <a:gridCol w="4079251">
                  <a:extLst>
                    <a:ext uri="{9D8B030D-6E8A-4147-A177-3AD203B41FA5}">
                      <a16:colId xmlns:a16="http://schemas.microsoft.com/office/drawing/2014/main" val="2663541958"/>
                    </a:ext>
                  </a:extLst>
                </a:gridCol>
                <a:gridCol w="3913058">
                  <a:extLst>
                    <a:ext uri="{9D8B030D-6E8A-4147-A177-3AD203B41FA5}">
                      <a16:colId xmlns:a16="http://schemas.microsoft.com/office/drawing/2014/main" val="3431468662"/>
                    </a:ext>
                  </a:extLst>
                </a:gridCol>
              </a:tblGrid>
              <a:tr h="474780">
                <a:tc rowSpan="2"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Наличие условий у ученика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699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Способ проведения занятий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118287"/>
                  </a:ext>
                </a:extLst>
              </a:tr>
              <a:tr h="299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800100"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1-4 </a:t>
                      </a:r>
                      <a:r>
                        <a:rPr lang="ru-RU" sz="2400" dirty="0">
                          <a:effectLst/>
                        </a:rPr>
                        <a:t>классы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953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5-11 </a:t>
                      </a:r>
                      <a:r>
                        <a:rPr lang="ru-RU" sz="2400" dirty="0">
                          <a:effectLst/>
                        </a:rPr>
                        <a:t>классы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12884235"/>
                  </a:ext>
                </a:extLst>
              </a:tr>
              <a:tr h="800368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</a:rPr>
                        <a:t>Первая </a:t>
                      </a:r>
                      <a:r>
                        <a:rPr lang="ru-RU" sz="2400" b="0" dirty="0">
                          <a:effectLst/>
                        </a:rPr>
                        <a:t>модель: компьютер и Интернет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Онлайн </a:t>
                      </a:r>
                      <a:r>
                        <a:rPr lang="ru-RU" sz="2400" dirty="0">
                          <a:effectLst/>
                        </a:rPr>
                        <a:t>занятия или </a:t>
                      </a:r>
                      <a:r>
                        <a:rPr lang="ru-RU" sz="2400" dirty="0" smtClean="0">
                          <a:effectLst/>
                        </a:rPr>
                        <a:t>занятия </a:t>
                      </a:r>
                      <a:r>
                        <a:rPr lang="ru-RU" sz="2400" dirty="0">
                          <a:effectLst/>
                        </a:rPr>
                        <a:t>на образовательных </a:t>
                      </a:r>
                      <a:r>
                        <a:rPr lang="ru-RU" sz="2400" dirty="0" smtClean="0">
                          <a:effectLst/>
                        </a:rPr>
                        <a:t>порталах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Онлайн </a:t>
                      </a:r>
                      <a:r>
                        <a:rPr lang="ru-RU" sz="2400" dirty="0">
                          <a:effectLst/>
                        </a:rPr>
                        <a:t>занятия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57755772"/>
                  </a:ext>
                </a:extLst>
              </a:tr>
              <a:tr h="195847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</a:rPr>
                        <a:t>Вторая </a:t>
                      </a:r>
                      <a:r>
                        <a:rPr lang="ru-RU" sz="2400" b="0" dirty="0">
                          <a:effectLst/>
                        </a:rPr>
                        <a:t>модель: только мобильный интернет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Онлайн </a:t>
                      </a:r>
                      <a:r>
                        <a:rPr lang="ru-RU" sz="2400" dirty="0">
                          <a:effectLst/>
                        </a:rPr>
                        <a:t>чаты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Онлайн </a:t>
                      </a:r>
                      <a:r>
                        <a:rPr lang="ru-RU" sz="2400" dirty="0">
                          <a:effectLst/>
                        </a:rPr>
                        <a:t>занятия или онлайн чаты. Индивидуальные консультации, в том числе с использованием</a:t>
                      </a:r>
                      <a:endParaRPr lang="ru-RU" sz="1800" dirty="0">
                        <a:effectLst/>
                      </a:endParaRPr>
                    </a:p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телефонной связи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65743966"/>
                  </a:ext>
                </a:extLst>
              </a:tr>
              <a:tr h="1864502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</a:rPr>
                        <a:t>Третья </a:t>
                      </a:r>
                      <a:r>
                        <a:rPr lang="ru-RU" sz="2400" b="0" dirty="0">
                          <a:effectLst/>
                        </a:rPr>
                        <a:t>модель: нет условий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Материалы </a:t>
                      </a:r>
                      <a:r>
                        <a:rPr lang="ru-RU" sz="2400" dirty="0">
                          <a:effectLst/>
                        </a:rPr>
                        <a:t>на бумажном носителе и индивидуальные консультации, в том числе с использованием телефонной связи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Материалы </a:t>
                      </a:r>
                      <a:r>
                        <a:rPr lang="ru-RU" sz="2400" dirty="0">
                          <a:effectLst/>
                        </a:rPr>
                        <a:t>на бумажном носителе и индивидуальные консультации, в том числе с использованием телефонной связи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17181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59665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363</Words>
  <Application>Microsoft Office PowerPoint</Application>
  <PresentationFormat>Широкоэкранный</PresentationFormat>
  <Paragraphs>61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Тема Office</vt:lpstr>
      <vt:lpstr>МЕТОДИЧЕСКИЕ РЕКОМЕНДАЦИИ ДЛЯ ПЕДАГОГОВ ПО ПРОВЕДЕНИЮ УРОКОВ С ПРИМЕНЕНИЕМ ДИСТАНЦИОННЫХ ОБРАЗОВАТЕЛЬНЫХ ТЕХНОЛОГИЙ В ОБРАЗОВАТЕЛЬНЫХ ОРГАНИЗАЦИЯХ РЕСПУБЛИКИ ТЫВА</vt:lpstr>
      <vt:lpstr>АЛГОРИТМ ДЕЙСТВИЙ ПРИ ПЕРЕХОДЕ НА ДИСТАНЦИОННОЕ ОБУЧЕНИЕ</vt:lpstr>
      <vt:lpstr> Действия классного руководителя при переходе на дистанционное обучение:</vt:lpstr>
      <vt:lpstr> Действия учителя-предметника при переходе на дистанционное обучение:</vt:lpstr>
      <vt:lpstr> Действия учителя-предметника при переходе на дистанционное обучение:</vt:lpstr>
      <vt:lpstr>ПРОВЕДЕНИЕ ЗАНЯТИЙ ПРИ ПЕРЕХОДЕ НА ДИСТАНЦИОННОЕ ОБУЧЕНИЕ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для педагогов</dc:title>
  <dc:creator>Пользователь</dc:creator>
  <cp:lastModifiedBy>Пользователь</cp:lastModifiedBy>
  <cp:revision>12</cp:revision>
  <dcterms:created xsi:type="dcterms:W3CDTF">2022-02-07T02:38:29Z</dcterms:created>
  <dcterms:modified xsi:type="dcterms:W3CDTF">2022-02-07T08:55:04Z</dcterms:modified>
</cp:coreProperties>
</file>